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3" r:id="rId12"/>
    <p:sldId id="270" r:id="rId13"/>
    <p:sldId id="271" r:id="rId14"/>
    <p:sldId id="272" r:id="rId15"/>
    <p:sldId id="265" r:id="rId16"/>
    <p:sldId id="274" r:id="rId17"/>
    <p:sldId id="275" r:id="rId18"/>
    <p:sldId id="276" r:id="rId19"/>
    <p:sldId id="277" r:id="rId20"/>
    <p:sldId id="278" r:id="rId21"/>
    <p:sldId id="266" r:id="rId22"/>
    <p:sldId id="279" r:id="rId23"/>
    <p:sldId id="280" r:id="rId24"/>
    <p:sldId id="281" r:id="rId25"/>
    <p:sldId id="282" r:id="rId26"/>
    <p:sldId id="283" r:id="rId27"/>
    <p:sldId id="284" r:id="rId28"/>
    <p:sldId id="267" r:id="rId29"/>
    <p:sldId id="285" r:id="rId30"/>
    <p:sldId id="286" r:id="rId31"/>
    <p:sldId id="291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00A01-6AB1-4B81-897B-529B20D63724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2C8E3-1A6E-4C52-82DE-60FE55AAE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0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1" baseline="0">
                <a:solidFill>
                  <a:srgbClr val="FFFF99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Lucida Calligraphy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</p:spPr>
        <p:txBody>
          <a:bodyPr/>
          <a:lstStyle>
            <a:lvl1pPr>
              <a:defRPr sz="1600" baseline="0">
                <a:solidFill>
                  <a:schemeClr val="bg2"/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</p:spPr>
        <p:txBody>
          <a:bodyPr/>
          <a:lstStyle>
            <a:lvl1pPr marL="0" algn="ctr" defTabSz="914400" rtl="0" eaLnBrk="1" latinLnBrk="0" hangingPunct="1">
              <a:defRPr lang="en-US" sz="1600" kern="1200" baseline="0">
                <a:solidFill>
                  <a:schemeClr val="bg2"/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>
              <a:defRPr sz="1600" smtClean="0">
                <a:solidFill>
                  <a:schemeClr val="bg2"/>
                </a:solidFill>
                <a:latin typeface="Brush Script MT" panose="03060802040406070304" pitchFamily="66" charset="0"/>
              </a:defRPr>
            </a:lvl1pPr>
          </a:lstStyle>
          <a:p>
            <a:pPr>
              <a:defRPr/>
            </a:pPr>
            <a:fld id="{4319B9B3-FE4D-497D-8BAA-105F99642441}" type="slidenum">
              <a:rPr lang="en-US" alt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FFA1-7A3C-42C4-B97D-10FB2B5DF48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3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19F7-4208-44A5-AC23-DED5CD23BEBF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6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Local Settings\Temporary Internet Files\Content.IE5\STEB01UR\MCj043482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320800" cy="365125"/>
          </a:xfrm>
        </p:spPr>
        <p:txBody>
          <a:bodyPr/>
          <a:lstStyle>
            <a:lvl1pPr>
              <a:defRPr b="1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CE0FEB6C-8D34-47C8-86DA-B5FC6D960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4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15C0-7DAC-48B1-BB37-7172666D73C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1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3A82-F296-459D-91F1-5035DA344DC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968F-3F6D-40B9-9C68-B9B774B2B5A4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4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64EE-C3CA-4644-B659-AB55F0932BFF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D632-991A-4D05-AFA1-4624D6AB397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5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C070-1C03-46A7-A96A-743917A64D3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FD5-E3DA-4C7A-A453-AD6A4934F92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5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229350"/>
            <a:ext cx="1270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6248401"/>
            <a:ext cx="223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84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179D0-9F36-46B7-A1D5-405CDE471DD6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6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1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48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54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i="1" kern="1200" dirty="0">
          <a:solidFill>
            <a:srgbClr val="FFFF99"/>
          </a:solidFill>
          <a:latin typeface="Comic Sans MS" pitchFamily="66" charset="0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rgbClr val="F2F2F2"/>
          </a:solidFill>
          <a:latin typeface="Brush Script MT" pitchFamily="66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2F2F2"/>
          </a:solidFill>
          <a:latin typeface="Brush Script MT" pitchFamily="66" charset="0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2F2F2"/>
          </a:solidFill>
          <a:latin typeface="Brush Script MT" pitchFamily="66" charset="0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Brush Script MT" pitchFamily="66" charset="0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F2F2F2"/>
          </a:solidFill>
          <a:latin typeface="Brush Script MT" pitchFamily="66" charset="0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B9B3-FE4D-497D-8BAA-105F99642441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 1.  Draw base ten blocks to represent the following numbers: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25, 44,  68, 33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marL="742950" indent="-742950" eaLnBrk="1" hangingPunct="1">
              <a:buFont typeface="Arial" charset="0"/>
              <a:buAutoNum type="arabicPeriod" startAt="2"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Put the numbers in groups of two.</a:t>
            </a:r>
          </a:p>
          <a:p>
            <a:pPr marL="742950" indent="-742950" eaLnBrk="1" hangingPunct="1">
              <a:buFont typeface="Arial" charset="0"/>
              <a:buAutoNum type="arabicPeriod" startAt="2"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Write a number sentence to compare the numbers.</a:t>
            </a: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4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8662"/>
          </a:xfrm>
        </p:spPr>
        <p:txBody>
          <a:bodyPr/>
          <a:lstStyle/>
          <a:p>
            <a:r>
              <a:rPr lang="en-US" sz="3600" dirty="0" smtClean="0"/>
              <a:t>Open Response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3301"/>
            <a:ext cx="10972800" cy="5122864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u="none" strike="noStrike" baseline="0" dirty="0" smtClean="0">
                <a:latin typeface="Times-Roman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Addison has the number of hearts shown.</a:t>
            </a:r>
          </a:p>
          <a:p>
            <a:pPr marL="0" indent="0">
              <a:buNone/>
            </a:pPr>
            <a:endParaRPr lang="en-US" sz="1000" b="1" i="0" u="none" strike="noStrike" baseline="0" dirty="0" smtClean="0">
              <a:latin typeface="Times-Bold"/>
            </a:endParaRPr>
          </a:p>
          <a:p>
            <a:pPr marL="0" indent="0">
              <a:buNone/>
            </a:pPr>
            <a:r>
              <a:rPr lang="en-US" sz="2800" b="1" i="0" u="none" strike="noStrike" baseline="0" dirty="0" smtClean="0">
                <a:latin typeface="Times-Bold"/>
              </a:rPr>
              <a:t>Part A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Times-Roman"/>
              </a:rPr>
              <a:t>How many hearts does Addison have?</a:t>
            </a:r>
          </a:p>
          <a:p>
            <a:pPr marL="0" indent="0">
              <a:buNone/>
            </a:pPr>
            <a:r>
              <a:rPr lang="en-US" sz="2800" b="1" i="0" u="none" strike="noStrike" baseline="0" dirty="0" smtClean="0">
                <a:latin typeface="Times-Bold"/>
              </a:rPr>
              <a:t>Part B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Times-Roman"/>
              </a:rPr>
              <a:t>Addison is given 4 more hearts. She counts to add the 4 hearts to Part A. What are the 4 numbers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Times-Roman"/>
              </a:rPr>
              <a:t>Addison counted?</a:t>
            </a:r>
          </a:p>
          <a:p>
            <a:pPr marL="0" indent="0">
              <a:buNone/>
            </a:pPr>
            <a:r>
              <a:rPr lang="en-US" sz="2800" b="1" i="0" u="none" strike="noStrike" baseline="0" dirty="0" smtClean="0">
                <a:latin typeface="Times-Bold"/>
              </a:rPr>
              <a:t>Part C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Times-Roman"/>
              </a:rPr>
              <a:t>If Addison gives 5 hearts away to a friend from Part B, how many hearts does she have now?  Show your work.</a:t>
            </a:r>
          </a:p>
          <a:p>
            <a:pPr marL="0" indent="0">
              <a:buNone/>
            </a:pPr>
            <a:r>
              <a:rPr lang="en-US" sz="2400" b="1" i="0" u="none" strike="noStrike" baseline="0" dirty="0" smtClean="0">
                <a:latin typeface="Times-Bold"/>
              </a:rPr>
              <a:t>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EB6C-8D34-47C8-86DA-B5FC6D96053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638969"/>
            <a:ext cx="3101975" cy="21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914401"/>
            <a:ext cx="8305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800" dirty="0">
                <a:latin typeface="Comic Sans MS" pitchFamily="66" charset="0"/>
              </a:rPr>
              <a:t>Look at the numbers below and think about place value.  Can you tell how many tens and ones are in each number?  Use a T-Chart to help you! 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800" dirty="0"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5400" dirty="0">
                <a:latin typeface="Comic Sans MS" pitchFamily="66" charset="0"/>
              </a:rPr>
              <a:t>21, 49, 13, 27, 72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4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849087" y="1143001"/>
            <a:ext cx="11730444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Consuela has </a:t>
            </a:r>
            <a:r>
              <a:rPr lang="en-US" dirty="0" smtClean="0">
                <a:latin typeface="Arial" charset="0"/>
              </a:rPr>
              <a:t>five</a:t>
            </a:r>
            <a:r>
              <a:rPr lang="en-US" dirty="0" smtClean="0">
                <a:latin typeface="Arial" charset="0"/>
              </a:rPr>
              <a:t> tens and 3 ones. 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dirty="0" smtClean="0">
                <a:latin typeface="Arial" charset="0"/>
              </a:rPr>
              <a:t>How can you write this number?  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dirty="0" smtClean="0">
                <a:latin typeface="Arial" charset="0"/>
              </a:rPr>
              <a:t>Represent it using base ten blocks.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3.  How many dimes and pennies would that be?</a:t>
            </a:r>
            <a:endParaRPr lang="en-US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1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33338"/>
            <a:ext cx="8229600" cy="1143000"/>
          </a:xfrm>
        </p:spPr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9144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Bryce has 6 dimes and 4 pennies.  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How many more pennies are needed to trade the pennies for another dime?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What is the value of seven dimes?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How many pennies do you need to trade for seven dimes? </a:t>
            </a: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0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B9B3-FE4D-497D-8BAA-105F99642441}" type="slidenum">
              <a:rPr lang="en-US" altLang="en-US">
                <a:solidFill>
                  <a:srgbClr val="EEECE1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1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7772400" cy="609600"/>
          </a:xfrm>
        </p:spPr>
        <p:txBody>
          <a:bodyPr/>
          <a:lstStyle/>
          <a:p>
            <a:pPr eaLnBrk="1" hangingPunct="1"/>
            <a:r>
              <a:rPr altLang="en-US" sz="4000" dirty="0">
                <a:cs typeface="Arial" panose="020B0604020202020204" pitchFamily="34" charset="0"/>
              </a:rPr>
              <a:t>Math </a:t>
            </a:r>
            <a:r>
              <a:rPr altLang="en-US" sz="4000" dirty="0" smtClean="0">
                <a:cs typeface="Arial" panose="020B0604020202020204" pitchFamily="34" charset="0"/>
              </a:rPr>
              <a:t>Corner</a:t>
            </a:r>
            <a:endParaRPr altLang="en-US" sz="4000" dirty="0">
              <a:cs typeface="Arial" panose="020B0604020202020204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0263" y="1371600"/>
            <a:ext cx="11116491" cy="39624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Ms. Cowan wrote this number sentence on the board:</a:t>
            </a:r>
          </a:p>
          <a:p>
            <a:pPr eaLnBrk="1" hangingPunct="1"/>
            <a:r>
              <a:rPr lang="en-US" altLang="en-US" sz="48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4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+ 4 + 7 = 20</a:t>
            </a:r>
          </a:p>
          <a:p>
            <a:pPr algn="l" eaLnBrk="1" hangingPunct="1"/>
            <a:r>
              <a:rPr lang="en-US" altLang="en-US" sz="48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What strategy can you use to help you find the missing number?</a:t>
            </a:r>
            <a:endParaRPr lang="en-US" altLang="en-US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hangingPunct="1"/>
            <a:endParaRPr lang="en-US" altLang="en-US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hangingPunct="1"/>
            <a:endParaRPr lang="en-US" altLang="en-US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124" name="Text Box 49"/>
          <p:cNvSpPr txBox="1">
            <a:spLocks noChangeArrowheads="1"/>
          </p:cNvSpPr>
          <p:nvPr/>
        </p:nvSpPr>
        <p:spPr bwMode="auto">
          <a:xfrm>
            <a:off x="3200400" y="160020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8309" y="3045822"/>
            <a:ext cx="561703" cy="613955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1984375" y="12954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  Stacey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has 11 ice cream bars. She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gets 9 more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ice cream bars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from the store.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How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many ice cream bars does she have now? Draw a model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How would your model look using base ten blocks?</a:t>
            </a: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6148" name="Picture 4" descr="C:\Documents and Settings\christinafreeman\Local Settings\Temporary Internet Files\Content.IE5\YJ28R396\MC900445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5104"/>
            <a:ext cx="1143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7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7200" cy="563562"/>
          </a:xfrm>
        </p:spPr>
        <p:txBody>
          <a:bodyPr/>
          <a:lstStyle/>
          <a:p>
            <a:r>
              <a:rPr altLang="en-US" sz="2800" dirty="0" smtClean="0">
                <a:cs typeface="Arial" panose="020B0604020202020204" pitchFamily="34" charset="0"/>
              </a:rPr>
              <a:t>Open </a:t>
            </a:r>
            <a:r>
              <a:rPr altLang="en-US" sz="2800" dirty="0">
                <a:cs typeface="Arial" panose="020B0604020202020204" pitchFamily="34" charset="0"/>
              </a:rPr>
              <a:t>Response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20701" y="762000"/>
            <a:ext cx="9693276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imes-Roman"/>
                <a:cs typeface="Arial" panose="020B0604020202020204" pitchFamily="34" charset="0"/>
              </a:rPr>
              <a:t>Jada shops for a new clock. The picture shows what time one of the clocks shows while Jada shops.</a:t>
            </a:r>
          </a:p>
          <a:p>
            <a:pPr marL="0" indent="0">
              <a:buNone/>
            </a:pPr>
            <a:endParaRPr lang="en-US" altLang="en-US" sz="1100" dirty="0">
              <a:latin typeface="Times-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b="1" u="sng" dirty="0">
                <a:latin typeface="Times-Bold"/>
                <a:cs typeface="Arial" panose="020B0604020202020204" pitchFamily="34" charset="0"/>
              </a:rPr>
              <a:t>Part A</a:t>
            </a:r>
          </a:p>
          <a:p>
            <a:pPr marL="0" indent="0">
              <a:buNone/>
            </a:pPr>
            <a:r>
              <a:rPr lang="en-US" altLang="en-US" sz="2400" dirty="0">
                <a:latin typeface="Times-Roman"/>
                <a:cs typeface="Arial" panose="020B0604020202020204" pitchFamily="34" charset="0"/>
              </a:rPr>
              <a:t>What hour does the clock show? Explain your answer.</a:t>
            </a:r>
          </a:p>
          <a:p>
            <a:pPr marL="0" indent="0">
              <a:buNone/>
            </a:pPr>
            <a:r>
              <a:rPr lang="en-US" altLang="en-US" sz="2400" b="1" u="sng" dirty="0">
                <a:latin typeface="Times-Bold"/>
                <a:cs typeface="Arial" panose="020B0604020202020204" pitchFamily="34" charset="0"/>
              </a:rPr>
              <a:t>Part B</a:t>
            </a:r>
          </a:p>
          <a:p>
            <a:pPr marL="0" indent="0">
              <a:buNone/>
            </a:pPr>
            <a:r>
              <a:rPr lang="en-US" altLang="en-US" sz="2400" dirty="0">
                <a:latin typeface="Times-Roman"/>
                <a:cs typeface="Arial" panose="020B0604020202020204" pitchFamily="34" charset="0"/>
              </a:rPr>
              <a:t>How many minutes past the hour does the clock show? Explain your answer.</a:t>
            </a:r>
          </a:p>
          <a:p>
            <a:pPr marL="0" indent="0">
              <a:buNone/>
            </a:pPr>
            <a:r>
              <a:rPr lang="en-US" altLang="en-US" sz="2400" b="1" u="sng" dirty="0">
                <a:latin typeface="Times-Bold"/>
                <a:cs typeface="Arial" panose="020B0604020202020204" pitchFamily="34" charset="0"/>
              </a:rPr>
              <a:t>Part C</a:t>
            </a:r>
          </a:p>
          <a:p>
            <a:pPr marL="0" indent="0">
              <a:buNone/>
            </a:pPr>
            <a:r>
              <a:rPr lang="en-US" altLang="en-US" sz="2400" dirty="0">
                <a:latin typeface="Times-Roman"/>
                <a:cs typeface="Arial" panose="020B0604020202020204" pitchFamily="34" charset="0"/>
              </a:rPr>
              <a:t>What time does the clock show?</a:t>
            </a:r>
          </a:p>
          <a:p>
            <a:pPr marL="0" indent="0">
              <a:buNone/>
            </a:pPr>
            <a:r>
              <a:rPr lang="en-US" altLang="en-US" sz="2400" b="1" u="sng" dirty="0">
                <a:latin typeface="Times-Bold"/>
                <a:cs typeface="Arial" panose="020B0604020202020204" pitchFamily="34" charset="0"/>
              </a:rPr>
              <a:t>Part D</a:t>
            </a:r>
          </a:p>
          <a:p>
            <a:pPr marL="0" indent="0">
              <a:buNone/>
            </a:pPr>
            <a:r>
              <a:rPr lang="en-US" altLang="en-US" sz="2400" dirty="0">
                <a:latin typeface="Times-Roman"/>
                <a:cs typeface="Arial" panose="020B0604020202020204" pitchFamily="34" charset="0"/>
              </a:rPr>
              <a:t>Another clock in the store shows the time 3:00. Draw a picture of an analog clock showing 3:00.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24DA0F-0F38-4A11-AAD9-274AAB4AA4E0}" type="slidenum"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71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157789"/>
            <a:ext cx="2057400" cy="20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4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Corner-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1600201"/>
            <a:ext cx="7696200" cy="4525963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sz="3600" dirty="0" smtClean="0">
                <a:latin typeface="Comic Sans MS" pitchFamily="66" charset="0"/>
              </a:rPr>
              <a:t>Draw </a:t>
            </a:r>
            <a:r>
              <a:rPr lang="en-US" sz="3600" dirty="0">
                <a:latin typeface="Comic Sans MS" pitchFamily="66" charset="0"/>
              </a:rPr>
              <a:t>two ways to make </a:t>
            </a:r>
            <a:r>
              <a:rPr lang="en-US" sz="3600" dirty="0">
                <a:latin typeface="Comic Sans MS" pitchFamily="66" charset="0"/>
              </a:rPr>
              <a:t>1</a:t>
            </a:r>
            <a:r>
              <a:rPr lang="en-US" sz="3600" dirty="0" smtClean="0">
                <a:latin typeface="Comic Sans MS" pitchFamily="66" charset="0"/>
              </a:rPr>
              <a:t>0</a:t>
            </a:r>
            <a:r>
              <a:rPr lang="en-US" sz="3600" dirty="0" smtClean="0">
                <a:latin typeface="Comic Sans MS" pitchFamily="66" charset="0"/>
              </a:rPr>
              <a:t>¢.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sz="3600" dirty="0" smtClean="0">
                <a:latin typeface="Comic Sans MS" pitchFamily="66" charset="0"/>
              </a:rPr>
              <a:t>Draw two ways to make 20¢.</a:t>
            </a:r>
          </a:p>
          <a:p>
            <a:pPr marL="0" indent="0" eaLnBrk="1" hangingPunct="1"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Comic Sans MS" pitchFamily="66" charset="0"/>
              </a:rPr>
              <a:t>What coins did you use?</a:t>
            </a: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Comic Sans MS" pitchFamily="66" charset="0"/>
              </a:rPr>
              <a:t>Which coin is the best one to use? Explain your thinking</a:t>
            </a:r>
            <a:endParaRPr lang="en-US" sz="36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endParaRPr lang="en-US" sz="3600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                  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2057400" y="1320801"/>
            <a:ext cx="8223250" cy="7663636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</a:rPr>
              <a:t>There are nine puppies in the yard.  </a:t>
            </a:r>
            <a:endParaRPr lang="en-US" altLang="en-US" sz="36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Arial" panose="020B0604020202020204" pitchFamily="34" charset="0"/>
              </a:rPr>
              <a:t>Six </a:t>
            </a: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</a:rPr>
              <a:t>more come to join them.  </a:t>
            </a:r>
            <a:endParaRPr lang="en-US" altLang="en-US" sz="36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Arial" panose="020B0604020202020204" pitchFamily="34" charset="0"/>
              </a:rPr>
              <a:t>How </a:t>
            </a: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</a:rPr>
              <a:t>many puppies are there altogether?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lang="en-US" altLang="en-US" sz="36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Corner-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31074" y="1600201"/>
            <a:ext cx="11456126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200" dirty="0" smtClean="0">
                <a:latin typeface="Arial" charset="0"/>
              </a:rPr>
              <a:t>1.What information can you learn from the graph below?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dirty="0" smtClean="0">
                <a:latin typeface="Arial" charset="0"/>
              </a:rPr>
              <a:t>2.How many pets are there in all?   </a:t>
            </a:r>
            <a:r>
              <a:rPr lang="en-US" sz="3200" dirty="0" smtClean="0">
                <a:latin typeface="Arial" charset="0"/>
              </a:rPr>
              <a:t>What do you have to do to find this information?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dirty="0" smtClean="0">
                <a:latin typeface="Arial" charset="0"/>
              </a:rPr>
              <a:t>3. Compare the number of birds and dogs.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dirty="0" smtClean="0">
                <a:latin typeface="Arial" charset="0"/>
              </a:rPr>
              <a:t>  Write a number sentence to explain your                                  thinking.</a:t>
            </a:r>
            <a:endParaRPr lang="en-US" sz="3200" dirty="0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444" y="3357290"/>
            <a:ext cx="3333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B9B3-FE4D-497D-8BAA-105F99642441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0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324100" y="304800"/>
            <a:ext cx="7772400" cy="609600"/>
          </a:xfrm>
        </p:spPr>
        <p:txBody>
          <a:bodyPr/>
          <a:lstStyle/>
          <a:p>
            <a:pPr eaLnBrk="1" hangingPunct="1"/>
            <a:r>
              <a:rPr altLang="en-US" sz="4000" dirty="0">
                <a:cs typeface="Arial" panose="020B0604020202020204" pitchFamily="34" charset="0"/>
              </a:rPr>
              <a:t>Math </a:t>
            </a:r>
            <a:r>
              <a:rPr altLang="en-US" sz="4000" dirty="0" smtClean="0">
                <a:cs typeface="Arial" panose="020B0604020202020204" pitchFamily="34" charset="0"/>
              </a:rPr>
              <a:t>Corner</a:t>
            </a:r>
            <a:endParaRPr altLang="en-US" sz="4000" dirty="0">
              <a:cs typeface="Arial" panose="020B0604020202020204" pitchFamily="34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149531" y="914400"/>
            <a:ext cx="7467419" cy="39624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Sally has a rock collection. When her mother asked her how many rocks she had, she said that she had four tens and six ones.  How many rocks are in Sally’s collection?</a:t>
            </a:r>
          </a:p>
          <a:p>
            <a:pPr marL="514350" indent="-514350" algn="l" eaLnBrk="1" hangingPunct="1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What if Sally had 10 more rocks.  How many would that be?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5124" name="Text Box 49"/>
          <p:cNvSpPr txBox="1">
            <a:spLocks noChangeArrowheads="1"/>
          </p:cNvSpPr>
          <p:nvPr/>
        </p:nvSpPr>
        <p:spPr bwMode="auto">
          <a:xfrm>
            <a:off x="3200400" y="160020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5" descr="C:\Documents and Settings\christinafreeman\Local Settings\Temporary Internet Files\Content.IE5\P77ZIAQS\MP9004330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1295400"/>
            <a:ext cx="18827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1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	Cathy has sixty-seven coins in her coin collection book.  5 coins fell out of her book.  How many coins does she have now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?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Show your thinking.</a:t>
            </a: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200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3436717"/>
            <a:ext cx="5460276" cy="30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7200" cy="487362"/>
          </a:xfrm>
        </p:spPr>
        <p:txBody>
          <a:bodyPr/>
          <a:lstStyle/>
          <a:p>
            <a:r>
              <a:rPr altLang="en-US" sz="3200" dirty="0">
                <a:cs typeface="Arial" panose="020B0604020202020204" pitchFamily="34" charset="0"/>
              </a:rPr>
              <a:t>Open Response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23900" y="838201"/>
            <a:ext cx="94869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looks at the weather each day at noon. The table shows the kind of weather Ray saw each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 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snowy days did Ray see?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 B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sunny days did Ray see?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 C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more snowy days did Ray see than sunny days? Show your work.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 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Ray records 6 more rainy days. Explain how the table changes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9308E-F741-448B-8EE6-E83B07C26F1F}" type="slidenum">
              <a:rPr lang="en-US" altLang="en-US" smtClean="0">
                <a:solidFill>
                  <a:srgbClr val="FFFF00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25" y="1296388"/>
            <a:ext cx="3000150" cy="29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1295401"/>
            <a:ext cx="7696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latin typeface="Comic Sans MS" pitchFamily="66" charset="0"/>
              </a:rPr>
              <a:t>The number is 88.  Can you tell: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600" dirty="0">
                <a:latin typeface="Comic Sans MS" pitchFamily="66" charset="0"/>
              </a:rPr>
              <a:t>10 more?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600" dirty="0">
                <a:latin typeface="Comic Sans MS" pitchFamily="66" charset="0"/>
              </a:rPr>
              <a:t>10 less?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600" dirty="0">
                <a:latin typeface="Comic Sans MS" pitchFamily="66" charset="0"/>
              </a:rPr>
              <a:t>Five more?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600" dirty="0">
                <a:latin typeface="Comic Sans MS" pitchFamily="66" charset="0"/>
              </a:rPr>
              <a:t>Five less</a:t>
            </a:r>
            <a:r>
              <a:rPr lang="en-US" sz="3600" dirty="0" smtClean="0">
                <a:latin typeface="Comic Sans MS" pitchFamily="66" charset="0"/>
              </a:rPr>
              <a:t>?</a:t>
            </a: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Comic Sans MS" pitchFamily="66" charset="0"/>
              </a:rPr>
              <a:t>Write number sentences to compare your numbers using the greater than and less than symbol.</a:t>
            </a:r>
            <a:endParaRPr lang="en-US" sz="3600" dirty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3600" dirty="0"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Mrs. Smith has 18 students.  10 of them are girls.  How many are boys?  Solve with pictures, numbers, and words.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2057400" y="9144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sz="3600" dirty="0">
                <a:latin typeface="Arial" charset="0"/>
              </a:rPr>
              <a:t>	Using today’s lunch choices, 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altLang="en-US" sz="3600" dirty="0">
                <a:latin typeface="Arial" charset="0"/>
              </a:rPr>
              <a:t>Create a tally table.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altLang="en-US" sz="3600" dirty="0">
                <a:latin typeface="Arial" charset="0"/>
              </a:rPr>
              <a:t>Create a bar graph.</a:t>
            </a:r>
          </a:p>
          <a:p>
            <a:pPr marL="742950" indent="-742950" eaLnBrk="1" hangingPunct="1">
              <a:buFont typeface="Arial" charset="0"/>
              <a:buAutoNum type="arabicPeriod"/>
              <a:defRPr/>
            </a:pPr>
            <a:r>
              <a:rPr lang="en-US" altLang="en-US" sz="3600" dirty="0">
                <a:latin typeface="Arial" charset="0"/>
              </a:rPr>
              <a:t>Write 3 questions that can be answered from this data.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altLang="en-US" sz="3600" b="1" u="sng" dirty="0" smtClean="0">
                <a:latin typeface="Arial" charset="0"/>
              </a:rPr>
              <a:t> </a:t>
            </a:r>
            <a:endParaRPr lang="en-US" altLang="en-US" sz="2000" dirty="0">
              <a:latin typeface="Arial" charset="0"/>
            </a:endParaRPr>
          </a:p>
        </p:txBody>
      </p:sp>
      <p:pic>
        <p:nvPicPr>
          <p:cNvPr id="10244" name="Picture 4" descr="C:\Users\christinafreeman\AppData\Local\Microsoft\Windows\Temporary Internet Files\Content.IE5\0073160K\MC9004405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371600"/>
            <a:ext cx="18288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B9B3-FE4D-497D-8BAA-105F99642441}" type="slidenum">
              <a:rPr lang="en-US" altLang="en-US">
                <a:solidFill>
                  <a:srgbClr val="EEECE1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7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altLang="en-US" smtClean="0">
                <a:cs typeface="Arial" panose="020B0604020202020204" pitchFamily="34" charset="0"/>
              </a:rPr>
              <a:t>Math Corner-Monday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828800" y="914400"/>
            <a:ext cx="8686800" cy="3276600"/>
          </a:xfrm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latin typeface="Comic Sans MS" pitchFamily="66" charset="0"/>
              </a:rPr>
              <a:t>Today’s number is :</a:t>
            </a:r>
            <a:r>
              <a:rPr lang="en-US" sz="5500" dirty="0">
                <a:latin typeface="Comic Sans MS" pitchFamily="66" charset="0"/>
              </a:rPr>
              <a:t>10</a:t>
            </a:r>
          </a:p>
          <a:p>
            <a:pPr marL="457200" indent="-457200" algn="l" eaLnBrk="1" hangingPunct="1">
              <a:buFont typeface="Arial" charset="0"/>
              <a:buAutoNum type="arabicPeriod"/>
              <a:defRPr/>
            </a:pPr>
            <a:r>
              <a:rPr lang="en-US" sz="2400" dirty="0">
                <a:latin typeface="Comic Sans MS" pitchFamily="66" charset="0"/>
              </a:rPr>
              <a:t>How many ways can you think of to ADD to reach this SUM?</a:t>
            </a:r>
          </a:p>
          <a:p>
            <a:pPr marL="457200" indent="-457200" algn="l" eaLnBrk="1" hangingPunct="1">
              <a:buFont typeface="Arial" charset="0"/>
              <a:buAutoNum type="arabicPeriod"/>
              <a:defRPr/>
            </a:pPr>
            <a:r>
              <a:rPr lang="en-US" sz="2400" dirty="0">
                <a:latin typeface="Comic Sans MS" pitchFamily="66" charset="0"/>
              </a:rPr>
              <a:t>How many ways can you think of to subtract to reach this DIFFERENCE?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**Bonus: Create a fact family using the numbers 4, 3, and 7</a:t>
            </a:r>
            <a:endParaRPr lang="en-US" sz="2400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1800" b="1" i="1" u="sng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1800" b="1" i="1" u="sng" dirty="0" smtClean="0">
                <a:latin typeface="Comic Sans MS" pitchFamily="66" charset="0"/>
              </a:rPr>
              <a:t> </a:t>
            </a:r>
            <a:endParaRPr lang="en-US" sz="18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1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7772400" cy="609600"/>
          </a:xfrm>
        </p:spPr>
        <p:txBody>
          <a:bodyPr/>
          <a:lstStyle/>
          <a:p>
            <a:pPr eaLnBrk="1" hangingPunct="1"/>
            <a:r>
              <a:rPr altLang="en-US" sz="4000" dirty="0">
                <a:cs typeface="Arial" panose="020B0604020202020204" pitchFamily="34" charset="0"/>
              </a:rPr>
              <a:t>Math </a:t>
            </a:r>
            <a:r>
              <a:rPr altLang="en-US" sz="4000" dirty="0" smtClean="0">
                <a:cs typeface="Arial" panose="020B0604020202020204" pitchFamily="34" charset="0"/>
              </a:rPr>
              <a:t>Corner</a:t>
            </a:r>
            <a:endParaRPr altLang="en-US" sz="4000" dirty="0">
              <a:cs typeface="Arial" panose="020B0604020202020204" pitchFamily="34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071155" y="1371600"/>
            <a:ext cx="10528662" cy="3962400"/>
          </a:xfrm>
        </p:spPr>
        <p:txBody>
          <a:bodyPr/>
          <a:lstStyle/>
          <a:p>
            <a:pPr algn="l" eaLnBrk="1" hangingPunct="1"/>
            <a:r>
              <a:rPr lang="en-US" altLang="en-US" sz="4800" dirty="0">
                <a:latin typeface="Comic Sans MS" panose="030F0702030302020204" pitchFamily="66" charset="0"/>
                <a:cs typeface="Arial" panose="020B0604020202020204" pitchFamily="34" charset="0"/>
              </a:rPr>
              <a:t>What number is ten less than 75? How do you know? Draw a model.</a:t>
            </a:r>
          </a:p>
          <a:p>
            <a:pPr algn="l" eaLnBrk="1" hangingPunct="1"/>
            <a:endParaRPr lang="en-US" altLang="en-US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200" dirty="0">
              <a:solidFill>
                <a:schemeClr val="bg1"/>
              </a:solidFill>
              <a:latin typeface="Arial Unicode MS" panose="020B0604020202020204" pitchFamily="34" charset="-128"/>
              <a:cs typeface="Arial" panose="020B0604020202020204" pitchFamily="34" charset="0"/>
            </a:endParaRPr>
          </a:p>
          <a:p>
            <a:pPr algn="l" eaLnBrk="1" hangingPunct="1"/>
            <a:endParaRPr lang="en-US" altLang="en-US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hangingPunct="1"/>
            <a:endParaRPr lang="en-US" altLang="en-US" sz="48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172" name="Text Box 49"/>
          <p:cNvSpPr txBox="1">
            <a:spLocks noChangeArrowheads="1"/>
          </p:cNvSpPr>
          <p:nvPr/>
        </p:nvSpPr>
        <p:spPr bwMode="auto">
          <a:xfrm>
            <a:off x="3200400" y="160020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2019300" y="4763"/>
            <a:ext cx="8229600" cy="1143000"/>
          </a:xfrm>
        </p:spPr>
        <p:txBody>
          <a:bodyPr/>
          <a:lstStyle/>
          <a:p>
            <a:pPr eaLnBrk="1" hangingPunct="1"/>
            <a:r>
              <a:rPr altLang="en-US" smtClean="0">
                <a:cs typeface="Arial" panose="020B0604020202020204" pitchFamily="34" charset="0"/>
              </a:rPr>
              <a:t>Math Corner-Tuesday</a:t>
            </a:r>
          </a:p>
        </p:txBody>
      </p:sp>
      <p:graphicFrame>
        <p:nvGraphicFramePr>
          <p:cNvPr id="17460" name="Group 52"/>
          <p:cNvGraphicFramePr>
            <a:graphicFrameLocks noGrp="1"/>
          </p:cNvGraphicFramePr>
          <p:nvPr/>
        </p:nvGraphicFramePr>
        <p:xfrm>
          <a:off x="2595564" y="3048000"/>
          <a:ext cx="8072437" cy="831850"/>
        </p:xfrm>
        <a:graphic>
          <a:graphicData uri="http://schemas.openxmlformats.org/drawingml/2006/table">
            <a:tbl>
              <a:tblPr/>
              <a:tblGrid>
                <a:gridCol w="89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52" name="Rectangle 144"/>
          <p:cNvSpPr>
            <a:spLocks noChangeArrowheads="1"/>
          </p:cNvSpPr>
          <p:nvPr/>
        </p:nvSpPr>
        <p:spPr bwMode="auto">
          <a:xfrm>
            <a:off x="1900238" y="1066800"/>
            <a:ext cx="8458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Your numbers are : </a:t>
            </a:r>
          </a:p>
          <a:p>
            <a:pPr eaLnBrk="1" hangingPunct="1">
              <a:defRPr/>
            </a:pPr>
            <a:endParaRPr lang="en-US" sz="2800" i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4400" i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2, 6, and 8</a:t>
            </a:r>
          </a:p>
          <a:p>
            <a:pPr eaLnBrk="1" hangingPunct="1">
              <a:defRPr/>
            </a:pPr>
            <a:endParaRPr lang="en-US" sz="2800" i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Use these numbers to make an addition sentence.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Use these numbers to make a subtraction sentence. 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Can you create the ENTIRE fact family?</a:t>
            </a:r>
          </a:p>
          <a:p>
            <a:pPr algn="ctr" eaLnBrk="1" hangingPunct="1">
              <a:defRPr/>
            </a:pPr>
            <a:endParaRPr lang="en-US" b="1" i="1" u="sng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b="1" i="1" u="sng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</a:t>
            </a:r>
            <a:endParaRPr lang="en-US" i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US" sz="2800" i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12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8662"/>
          </a:xfrm>
        </p:spPr>
        <p:txBody>
          <a:bodyPr/>
          <a:lstStyle/>
          <a:p>
            <a:r>
              <a:rPr lang="en-US" sz="3600" dirty="0" smtClean="0"/>
              <a:t>Open Response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3301"/>
            <a:ext cx="10972800" cy="512286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-Roman"/>
              </a:rPr>
              <a:t>Yesterday morning there were puppies at the                                   Pet Store.</a:t>
            </a:r>
            <a:endParaRPr lang="en-US" sz="2800" b="0" i="0" u="none" strike="noStrike" baseline="0" dirty="0" smtClean="0">
              <a:latin typeface="Times-Roman"/>
            </a:endParaRPr>
          </a:p>
          <a:p>
            <a:pPr marL="0" indent="0">
              <a:buNone/>
            </a:pPr>
            <a:endParaRPr lang="en-US" sz="1000" b="1" i="0" u="none" strike="noStrike" baseline="0" dirty="0" smtClean="0">
              <a:latin typeface="Times-Bold"/>
            </a:endParaRPr>
          </a:p>
          <a:p>
            <a:pPr marL="0" indent="0">
              <a:buNone/>
            </a:pPr>
            <a:r>
              <a:rPr lang="en-US" sz="2800" b="1" i="0" u="none" strike="noStrike" baseline="0" dirty="0" smtClean="0">
                <a:latin typeface="Times-Bold"/>
              </a:rPr>
              <a:t>Part A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Times-Roman"/>
              </a:rPr>
              <a:t>How many puppies needed a new home?</a:t>
            </a:r>
          </a:p>
          <a:p>
            <a:pPr marL="0" indent="0">
              <a:buNone/>
            </a:pPr>
            <a:r>
              <a:rPr lang="en-US" sz="2800" b="1" i="0" u="none" strike="noStrike" baseline="0" dirty="0" smtClean="0">
                <a:latin typeface="Times-Bold"/>
              </a:rPr>
              <a:t>Part B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Times-Roman"/>
              </a:rPr>
              <a:t>Today there are 6 more puppies for sale.  How many puppies are there now?  </a:t>
            </a:r>
            <a:r>
              <a:rPr lang="en-US" sz="2800" dirty="0" smtClean="0">
                <a:latin typeface="Times-Roman"/>
              </a:rPr>
              <a:t>Use pictures, numbers, or words, to show your work.</a:t>
            </a:r>
            <a:endParaRPr lang="en-US" sz="2800" b="0" i="0" u="none" strike="noStrike" baseline="0" dirty="0" smtClean="0">
              <a:latin typeface="Times-Roman"/>
            </a:endParaRPr>
          </a:p>
          <a:p>
            <a:pPr marL="0" indent="0">
              <a:buNone/>
            </a:pPr>
            <a:r>
              <a:rPr lang="en-US" sz="2800" b="1" i="0" u="none" strike="noStrike" baseline="0" dirty="0" smtClean="0">
                <a:latin typeface="Times-Bold"/>
              </a:rPr>
              <a:t>Part C</a:t>
            </a:r>
          </a:p>
          <a:p>
            <a:pPr marL="0" indent="0">
              <a:buNone/>
            </a:pPr>
            <a:r>
              <a:rPr lang="en-US" sz="2800" b="0" i="0" u="none" strike="noStrike" baseline="0" dirty="0" smtClean="0">
                <a:latin typeface="Times-Roman"/>
              </a:rPr>
              <a:t>Ten people come and buy puppies.  How many puppies still need a new home?   </a:t>
            </a:r>
            <a:r>
              <a:rPr lang="en-US" sz="2800" dirty="0" smtClean="0">
                <a:latin typeface="Times-Roman"/>
              </a:rPr>
              <a:t>How can you prove your thinking?</a:t>
            </a:r>
            <a:endParaRPr lang="en-US" sz="2800" b="0" i="0" u="none" strike="noStrike" baseline="0" dirty="0" smtClean="0">
              <a:latin typeface="Times-Roman"/>
            </a:endParaRPr>
          </a:p>
          <a:p>
            <a:pPr marL="0" indent="0">
              <a:buNone/>
            </a:pPr>
            <a:r>
              <a:rPr lang="en-US" sz="2400" b="1" i="0" u="none" strike="noStrike" baseline="0" dirty="0" smtClean="0">
                <a:latin typeface="Times-Bold"/>
              </a:rPr>
              <a:t>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EB6C-8D34-47C8-86DA-B5FC6D96053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534987"/>
            <a:ext cx="3727135" cy="2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16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1952625" y="17463"/>
            <a:ext cx="8229600" cy="1143000"/>
          </a:xfrm>
        </p:spPr>
        <p:txBody>
          <a:bodyPr/>
          <a:lstStyle/>
          <a:p>
            <a:pPr eaLnBrk="1" hangingPunct="1"/>
            <a:r>
              <a:rPr altLang="en-US" smtClean="0">
                <a:cs typeface="Arial" panose="020B0604020202020204" pitchFamily="34" charset="0"/>
              </a:rPr>
              <a:t>Math Corner-Wednesday</a:t>
            </a:r>
          </a:p>
        </p:txBody>
      </p:sp>
      <p:sp>
        <p:nvSpPr>
          <p:cNvPr id="7171" name="Rectangle 24"/>
          <p:cNvSpPr>
            <a:spLocks noChangeArrowheads="1"/>
          </p:cNvSpPr>
          <p:nvPr/>
        </p:nvSpPr>
        <p:spPr bwMode="auto">
          <a:xfrm>
            <a:off x="1952625" y="1143000"/>
            <a:ext cx="845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Look at the numbers below and think about place value.  Can you tell how many tens and ones are in each number?  Use a T-Chart to help you!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17, 38, 46, 55, 98</a:t>
            </a:r>
            <a:endParaRPr lang="en-US" altLang="en-US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en-US" sz="2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189413"/>
            <a:ext cx="8153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u="sng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</a:t>
            </a:r>
            <a:endParaRPr lang="en-US" i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4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altLang="en-US" smtClean="0">
                <a:cs typeface="Arial" panose="020B0604020202020204" pitchFamily="34" charset="0"/>
              </a:rPr>
              <a:t>Math Corner-Thursday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914400"/>
            <a:ext cx="8458200" cy="46482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chemeClr val="bg2"/>
                </a:solidFill>
                <a:latin typeface="Comic Sans MS" pitchFamily="66" charset="0"/>
              </a:rPr>
              <a:t>Kevin has some ice cream bars. He gave 7 ice cream bars to his friends. Now he has 2 bars left. How many ice cream bars did he start with? Draw a model.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endParaRPr lang="en-US" sz="2000" b="1" i="1" u="sng" dirty="0"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endParaRPr lang="en-US" sz="2000" b="1" i="1" u="sng" dirty="0"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000" b="1" i="1" u="sng" dirty="0" smtClean="0">
                <a:latin typeface="Comic Sans MS" pitchFamily="66" charset="0"/>
              </a:rPr>
              <a:t> </a:t>
            </a:r>
            <a:endParaRPr lang="en-US" sz="2000" i="1" dirty="0"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8196" name="Picture 4" descr="C:\Documents and Settings\christinafreeman\Local Settings\Temporary Internet Files\Content.IE5\YJ28R396\MC900445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08" y="2500449"/>
            <a:ext cx="1627188" cy="14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84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2057400" y="17463"/>
            <a:ext cx="8229600" cy="1143000"/>
          </a:xfrm>
        </p:spPr>
        <p:txBody>
          <a:bodyPr/>
          <a:lstStyle/>
          <a:p>
            <a:pPr eaLnBrk="1" hangingPunct="1"/>
            <a:r>
              <a:rPr altLang="en-US" smtClean="0">
                <a:cs typeface="Arial" panose="020B0604020202020204" pitchFamily="34" charset="0"/>
              </a:rPr>
              <a:t>Math Corner-Friday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1828800" y="990601"/>
            <a:ext cx="8686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Cathy has </a:t>
            </a:r>
            <a:r>
              <a:rPr lang="en-US" altLang="en-US" sz="2800" dirty="0" smtClean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37</a:t>
            </a:r>
            <a:r>
              <a:rPr lang="en-US" altLang="en-US" sz="2800" dirty="0" smtClean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coins in her coin collection book.  </a:t>
            </a:r>
            <a:r>
              <a:rPr lang="en-US" altLang="en-US" sz="2800" dirty="0" smtClean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10 </a:t>
            </a:r>
            <a:r>
              <a:rPr lang="en-US" altLang="en-US" sz="2800" dirty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coins fell out of her book.  How many coins does she have now?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>
              <a:solidFill>
                <a:schemeClr val="bg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chemeClr val="bg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C:\Documents and Settings\christinafreeman\Local Settings\Temporary Internet Files\Content.IE5\M2YBFTJX\MC90044131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1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altLang="en-US" sz="2800" dirty="0">
                <a:cs typeface="Arial" panose="020B0604020202020204" pitchFamily="34" charset="0"/>
              </a:rPr>
              <a:t>Math </a:t>
            </a:r>
            <a:r>
              <a:rPr altLang="en-US" sz="2800" dirty="0" smtClean="0">
                <a:cs typeface="Arial" panose="020B0604020202020204" pitchFamily="34" charset="0"/>
              </a:rPr>
              <a:t>Corner</a:t>
            </a:r>
            <a:endParaRPr altLang="en-US" sz="28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62012"/>
            <a:ext cx="10007600" cy="51196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latin typeface="Times-Roman"/>
              </a:rPr>
              <a:t>Brett got some books from the library. The dot on the number line shows how many books Brett has that belong to him. Each hop shows a book Brett got at the library.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Times-Bold"/>
              </a:rPr>
              <a:t>Part A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imes-Roman"/>
              </a:rPr>
              <a:t>How many books did Brett start with? Explain your answer.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Times-Bold"/>
              </a:rPr>
              <a:t>Part B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imes-Roman"/>
              </a:rPr>
              <a:t>How many books did Brett get from the library? Explain your answer.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Times-Bold"/>
              </a:rPr>
              <a:t>Part C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imes-Roman"/>
              </a:rPr>
              <a:t>Write the addition problem that shows how many books Brett has after he goes to the library.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Times-Bold"/>
              </a:rPr>
              <a:t>Part D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Times-Roman"/>
              </a:rPr>
              <a:t>Write a subtraction problem to show how many books Brett will have after he gives the </a:t>
            </a:r>
            <a:r>
              <a:rPr lang="en-US" sz="2000" dirty="0" smtClean="0">
                <a:latin typeface="Times-Roman"/>
              </a:rPr>
              <a:t>books back </a:t>
            </a:r>
            <a:r>
              <a:rPr lang="en-US" sz="2000" dirty="0">
                <a:latin typeface="Times-Roman"/>
              </a:rPr>
              <a:t>to the library.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B3815D-B36D-4F6A-AAC4-2531A0AF16B1}" type="slidenum"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81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9" y="5080001"/>
            <a:ext cx="5780981" cy="7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5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1984375" y="12954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   Katie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has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17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ice cream bars.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                  She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gave 3 ice cream bars to her friends. How many ice cream bars does she have now? Draw a model.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9220" name="Picture 4" descr="C:\Documents and Settings\christinafreeman\Local Settings\Temporary Internet Files\Content.IE5\YJ28R396\MC900445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548064"/>
            <a:ext cx="1143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1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057400" y="1219201"/>
            <a:ext cx="7696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latin typeface="Comic Sans MS" pitchFamily="66" charset="0"/>
              </a:rPr>
              <a:t>Draw a clock that shows 8:00.  Tell what you are usually doing at that time.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600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</a:t>
            </a:r>
            <a:r>
              <a:rPr altLang="en-US" dirty="0" smtClean="0">
                <a:cs typeface="Arial" panose="020B0604020202020204" pitchFamily="34" charset="0"/>
              </a:rPr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1143001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latin typeface="Arial" charset="0"/>
              </a:rPr>
              <a:t>1. How many fingers are there on three hands?  </a:t>
            </a:r>
            <a:r>
              <a:rPr lang="en-US" sz="3600" dirty="0" smtClean="0">
                <a:latin typeface="Arial" charset="0"/>
              </a:rPr>
              <a:t>Write a number sentence to show your thinking.</a:t>
            </a:r>
            <a:endParaRPr lang="en-US" sz="3600" dirty="0"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latin typeface="Arial" charset="0"/>
              </a:rPr>
              <a:t>2. How many more fingers would we need to make 20</a:t>
            </a:r>
            <a:r>
              <a:rPr lang="en-US" sz="3600" dirty="0" smtClean="0">
                <a:latin typeface="Arial" charset="0"/>
              </a:rPr>
              <a:t>?  Use a number line to show your thinking.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9B9B3-FE4D-497D-8BAA-105F99642441}" type="slidenum">
              <a:rPr lang="en-US" altLang="en-US">
                <a:solidFill>
                  <a:srgbClr val="EEECE1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7772400" cy="609600"/>
          </a:xfrm>
        </p:spPr>
        <p:txBody>
          <a:bodyPr/>
          <a:lstStyle/>
          <a:p>
            <a:pPr eaLnBrk="1" hangingPunct="1"/>
            <a:r>
              <a:rPr altLang="en-US" sz="4000" dirty="0">
                <a:cs typeface="Arial" panose="020B0604020202020204" pitchFamily="34" charset="0"/>
              </a:rPr>
              <a:t>Math </a:t>
            </a:r>
            <a:r>
              <a:rPr altLang="en-US" sz="4000" dirty="0" smtClean="0">
                <a:cs typeface="Arial" panose="020B0604020202020204" pitchFamily="34" charset="0"/>
              </a:rPr>
              <a:t>Corner</a:t>
            </a:r>
            <a:endParaRPr altLang="en-US" sz="4000" dirty="0">
              <a:cs typeface="Arial" panose="020B0604020202020204" pitchFamily="34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981200" y="1371600"/>
            <a:ext cx="7924800" cy="3962400"/>
          </a:xfrm>
        </p:spPr>
        <p:txBody>
          <a:bodyPr/>
          <a:lstStyle/>
          <a:p>
            <a:pPr algn="l" eaLnBrk="1" hangingPunct="1"/>
            <a:endParaRPr lang="en-US" altLang="en-US" sz="2800" i="1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eaLnBrk="1" hangingPunct="1"/>
            <a:endParaRPr lang="en-US" altLang="en-US" sz="4800" i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148" name="Text Box 49"/>
          <p:cNvSpPr txBox="1">
            <a:spLocks noChangeArrowheads="1"/>
          </p:cNvSpPr>
          <p:nvPr/>
        </p:nvSpPr>
        <p:spPr bwMode="auto">
          <a:xfrm>
            <a:off x="3200400" y="160020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 Box 50"/>
          <p:cNvSpPr txBox="1">
            <a:spLocks noChangeArrowheads="1"/>
          </p:cNvSpPr>
          <p:nvPr/>
        </p:nvSpPr>
        <p:spPr bwMode="auto">
          <a:xfrm>
            <a:off x="705393" y="1273175"/>
            <a:ext cx="1103811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 Draw </a:t>
            </a:r>
            <a:r>
              <a:rPr lang="en-US" alt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one way you can show </a:t>
            </a:r>
            <a:r>
              <a:rPr lang="en-US" alt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  <a:r>
              <a:rPr lang="en-US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7.  How can you represent this number using base ten blocks?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 Draw a number that is 10 less than 77 using base ten blocks.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3.Write a number sentence using the greater than or less than symbol.</a:t>
            </a:r>
            <a:endParaRPr lang="en-US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29929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1316</Words>
  <Application>Microsoft Office PowerPoint</Application>
  <PresentationFormat>Widescreen</PresentationFormat>
  <Paragraphs>230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Bookman Old Style</vt:lpstr>
      <vt:lpstr>Brush Script MT</vt:lpstr>
      <vt:lpstr>Calibri</vt:lpstr>
      <vt:lpstr>Comic Sans MS</vt:lpstr>
      <vt:lpstr>Lucida Calligraphy</vt:lpstr>
      <vt:lpstr>Times-Bold</vt:lpstr>
      <vt:lpstr>Times-Roman</vt:lpstr>
      <vt:lpstr>Ppt0000000</vt:lpstr>
      <vt:lpstr>Week 1</vt:lpstr>
      <vt:lpstr>Math Corner</vt:lpstr>
      <vt:lpstr>Math Corner</vt:lpstr>
      <vt:lpstr>Math Corner</vt:lpstr>
      <vt:lpstr>Math Corner</vt:lpstr>
      <vt:lpstr>Math Corner</vt:lpstr>
      <vt:lpstr>Math Corner</vt:lpstr>
      <vt:lpstr>Week 2</vt:lpstr>
      <vt:lpstr>Math Corner</vt:lpstr>
      <vt:lpstr>Math Corner</vt:lpstr>
      <vt:lpstr>Open Response</vt:lpstr>
      <vt:lpstr>Math Corner</vt:lpstr>
      <vt:lpstr>Math Corner</vt:lpstr>
      <vt:lpstr>Math Corner</vt:lpstr>
      <vt:lpstr>Week 3</vt:lpstr>
      <vt:lpstr>Math Corner</vt:lpstr>
      <vt:lpstr>Math Corner</vt:lpstr>
      <vt:lpstr>Open Response</vt:lpstr>
      <vt:lpstr>Math Corner-</vt:lpstr>
      <vt:lpstr>Math Corner-</vt:lpstr>
      <vt:lpstr>Week 4</vt:lpstr>
      <vt:lpstr>Math Corner</vt:lpstr>
      <vt:lpstr>Math Corner</vt:lpstr>
      <vt:lpstr>Open Response</vt:lpstr>
      <vt:lpstr>Math Corner</vt:lpstr>
      <vt:lpstr>Math Corner</vt:lpstr>
      <vt:lpstr>Math Corner</vt:lpstr>
      <vt:lpstr>Review</vt:lpstr>
      <vt:lpstr>Math Corner-Monday</vt:lpstr>
      <vt:lpstr>Math Corner-Tuesday</vt:lpstr>
      <vt:lpstr>Open Response</vt:lpstr>
      <vt:lpstr>Math Corner-Wednesday</vt:lpstr>
      <vt:lpstr>Math Corner-Thursday</vt:lpstr>
      <vt:lpstr>Math Corner-Friday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Holmes, Beatrice</dc:creator>
  <cp:lastModifiedBy>Holmes, Beatrice</cp:lastModifiedBy>
  <cp:revision>9</cp:revision>
  <dcterms:created xsi:type="dcterms:W3CDTF">2016-02-26T21:40:27Z</dcterms:created>
  <dcterms:modified xsi:type="dcterms:W3CDTF">2017-03-01T23:06:03Z</dcterms:modified>
</cp:coreProperties>
</file>